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63" r:id="rId5"/>
    <p:sldId id="261" r:id="rId6"/>
    <p:sldId id="258" r:id="rId7"/>
    <p:sldId id="266" r:id="rId8"/>
    <p:sldId id="265" r:id="rId9"/>
    <p:sldId id="267" r:id="rId10"/>
    <p:sldId id="264" r:id="rId11"/>
    <p:sldId id="262" r:id="rId12"/>
    <p:sldId id="260" r:id="rId13"/>
    <p:sldId id="25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8DEE6BF-DD76-4B0A-BBD0-5E704CD9D590}">
      <dgm:prSet custT="1"/>
      <dgm:spPr>
        <a:solidFill>
          <a:srgbClr val="0070C0"/>
        </a:solidFill>
        <a:ln w="28575">
          <a:solidFill>
            <a:srgbClr val="00B0F0"/>
          </a:solidFill>
        </a:ln>
      </dgm:spPr>
      <dgm:t>
        <a:bodyPr/>
        <a:lstStyle/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rtl="0"/>
          <a:r>
            <a:rPr lang="ru-RU" sz="1800" b="1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gm:t>
    </dgm:pt>
    <dgm:pt modelId="{0116A66D-3010-4EE3-B3C0-E33CBC5F15E6}" type="parTrans" cxnId="{D76D9E7A-9458-44EA-BDCE-7F7C972FCC02}">
      <dgm:prSet/>
      <dgm:spPr/>
      <dgm:t>
        <a:bodyPr/>
        <a:lstStyle/>
        <a:p>
          <a:endParaRPr lang="ru-RU"/>
        </a:p>
      </dgm:t>
    </dgm:pt>
    <dgm:pt modelId="{B167907D-4143-4B1A-BFC2-C5693C0CF5CD}" type="sibTrans" cxnId="{D76D9E7A-9458-44EA-BDCE-7F7C972FCC02}">
      <dgm:prSet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74F5BBC-B9B0-4CAC-BB99-66A5211F17F7}" type="pres">
      <dgm:prSet presAssocID="{78DEE6BF-DD76-4B0A-BBD0-5E704CD9D590}" presName="linNode" presStyleCnt="0"/>
      <dgm:spPr/>
    </dgm:pt>
    <dgm:pt modelId="{FC5E72B2-0B9B-4541-86DA-50FFE6B4EAF1}" type="pres">
      <dgm:prSet presAssocID="{78DEE6BF-DD76-4B0A-BBD0-5E704CD9D590}" presName="parentText" presStyleLbl="node1" presStyleIdx="0" presStyleCnt="1" custScaleX="277078" custLinFactNeighborX="-1839" custLinFactNeighborY="-4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F3C7707-722E-436F-9CDE-2EA116F5899C}" type="presOf" srcId="{78DEE6BF-DD76-4B0A-BBD0-5E704CD9D590}" destId="{FC5E72B2-0B9B-4541-86DA-50FFE6B4EAF1}" srcOrd="0" destOrd="0" presId="urn:microsoft.com/office/officeart/2005/8/layout/vList5"/>
    <dgm:cxn modelId="{D76D9E7A-9458-44EA-BDCE-7F7C972FCC02}" srcId="{F8679C0B-F980-4B4B-8C23-EF3A499F069A}" destId="{78DEE6BF-DD76-4B0A-BBD0-5E704CD9D590}" srcOrd="0" destOrd="0" parTransId="{0116A66D-3010-4EE3-B3C0-E33CBC5F15E6}" sibTransId="{B167907D-4143-4B1A-BFC2-C5693C0CF5CD}"/>
    <dgm:cxn modelId="{D67EE812-F9CE-4F13-8868-384CACE649DC}" type="presOf" srcId="{F8679C0B-F980-4B4B-8C23-EF3A499F069A}" destId="{9566D266-6127-4C3D-A292-0D3BE1C1D6E8}" srcOrd="0" destOrd="0" presId="urn:microsoft.com/office/officeart/2005/8/layout/vList5"/>
    <dgm:cxn modelId="{572DCFB9-BAF7-4167-9A9E-252BAD3F182D}" type="presParOf" srcId="{9566D266-6127-4C3D-A292-0D3BE1C1D6E8}" destId="{474F5BBC-B9B0-4CAC-BB99-66A5211F17F7}" srcOrd="0" destOrd="0" presId="urn:microsoft.com/office/officeart/2005/8/layout/vList5"/>
    <dgm:cxn modelId="{0694C417-91AE-42B0-B4C1-CBA415A7C74A}" type="presParOf" srcId="{474F5BBC-B9B0-4CAC-BB99-66A5211F17F7}" destId="{FC5E72B2-0B9B-4541-86DA-50FFE6B4EAF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7BFEB14-DE9E-4FAB-875F-7522BE53B663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4E4375F3-3BE0-416C-AE12-8D5FBEF6250D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73308DD5-B3ED-4E72-B098-CECB5502EFA4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5BDF5B29-BF23-4EFE-8C47-09FE833130D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1574E4A-7A8F-4598-BB69-9F6F5EB2B29C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1922E3BB-BEBC-4AB0-B737-1E9BF863D84D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611D63B1-8DC8-4627-AE03-EF4B30E19251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5CC3827-008D-4062-9E87-D337BD08C357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CCEA0074-3D11-401B-B2B7-027DB14C8CBB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2E9164D8-67AF-4F80-BA46-9E5BFD50217F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FFD1A926-671B-4F74-B5C8-D5AD1E06A8BF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679C0B-F980-4B4B-8C23-EF3A499F069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566D266-6127-4C3D-A292-0D3BE1C1D6E8}" type="pres">
      <dgm:prSet presAssocID="{F8679C0B-F980-4B4B-8C23-EF3A499F06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</dgm:ptLst>
  <dgm:cxnLst>
    <dgm:cxn modelId="{A3865D21-7C57-4938-A196-F5B73561F306}" type="presOf" srcId="{F8679C0B-F980-4B4B-8C23-EF3A499F069A}" destId="{9566D266-6127-4C3D-A292-0D3BE1C1D6E8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5E72B2-0B9B-4541-86DA-50FFE6B4EAF1}">
      <dsp:nvSpPr>
        <dsp:cNvPr id="0" name=""/>
        <dsp:cNvSpPr/>
      </dsp:nvSpPr>
      <dsp:spPr>
        <a:xfrm>
          <a:off x="0" y="0"/>
          <a:ext cx="11812700" cy="1070423"/>
        </a:xfrm>
        <a:prstGeom prst="roundRect">
          <a:avLst/>
        </a:prstGeom>
        <a:solidFill>
          <a:srgbClr val="0070C0"/>
        </a:solidFill>
        <a:ln w="28575" cap="flat" cmpd="sng" algn="ctr">
          <a:solidFill>
            <a:srgbClr val="00B0F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Муниципальное бюджетное дошкольное образовательное учреждение 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«Детский сад комбинированного вида № 32»</a:t>
          </a:r>
        </a:p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none" spc="0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Comic Sans MS" panose="030F0702030302020204" pitchFamily="66" charset="0"/>
            </a:rPr>
            <a:t> городского округа город Салават Республики Башкортостан</a:t>
          </a:r>
          <a:endParaRPr lang="ru-RU" sz="1800" b="1" kern="1200" cap="none" spc="0" dirty="0">
            <a:ln w="9525">
              <a:solidFill>
                <a:schemeClr val="bg1"/>
              </a:solidFill>
              <a:prstDash val="solid"/>
            </a:ln>
            <a:solidFill>
              <a:schemeClr val="bg1"/>
            </a:solidFill>
            <a:effectLst>
              <a:outerShdw blurRad="12700" dist="38100" dir="2700000" algn="tl" rotWithShape="0">
                <a:schemeClr val="accent5">
                  <a:lumMod val="60000"/>
                  <a:lumOff val="40000"/>
                </a:schemeClr>
              </a:outerShdw>
            </a:effectLst>
            <a:latin typeface="Comic Sans MS" panose="030F0702030302020204" pitchFamily="66" charset="0"/>
          </a:endParaRPr>
        </a:p>
      </dsp:txBody>
      <dsp:txXfrm>
        <a:off x="52254" y="52254"/>
        <a:ext cx="11708192" cy="96591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4254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1677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130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81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71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65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754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4225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130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149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5582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16FDB6-C763-4E37-A159-2A0DB678C28C}" type="datetimeFigureOut">
              <a:rPr lang="ru-RU" smtClean="0"/>
              <a:t>24.03.2024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41D8F-30E6-4452-A897-0D60E5B3A3C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467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microsoft.com/office/2007/relationships/hdphoto" Target="../media/hdphoto1.wdp"/><Relationship Id="rId9" Type="http://schemas.microsoft.com/office/2007/relationships/diagramDrawing" Target="../diagrams/drawing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11" Type="http://schemas.openxmlformats.org/officeDocument/2006/relationships/image" Target="../media/image32.jpg"/><Relationship Id="rId5" Type="http://schemas.openxmlformats.org/officeDocument/2006/relationships/diagramQuickStyle" Target="../diagrams/quickStyle10.xml"/><Relationship Id="rId10" Type="http://schemas.openxmlformats.org/officeDocument/2006/relationships/image" Target="../media/image31.jpg"/><Relationship Id="rId4" Type="http://schemas.openxmlformats.org/officeDocument/2006/relationships/diagramLayout" Target="../diagrams/layout10.xml"/><Relationship Id="rId9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g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11" Type="http://schemas.openxmlformats.org/officeDocument/2006/relationships/image" Target="../media/image37.jpg"/><Relationship Id="rId5" Type="http://schemas.openxmlformats.org/officeDocument/2006/relationships/diagramQuickStyle" Target="../diagrams/quickStyle12.xml"/><Relationship Id="rId10" Type="http://schemas.openxmlformats.org/officeDocument/2006/relationships/image" Target="../media/image36.jpg"/><Relationship Id="rId4" Type="http://schemas.openxmlformats.org/officeDocument/2006/relationships/diagramLayout" Target="../diagrams/layout12.xml"/><Relationship Id="rId9" Type="http://schemas.openxmlformats.org/officeDocument/2006/relationships/image" Target="../media/image3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13" Type="http://schemas.openxmlformats.org/officeDocument/2006/relationships/image" Target="../media/image8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6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.jpeg"/><Relationship Id="rId1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11" Type="http://schemas.openxmlformats.org/officeDocument/2006/relationships/image" Target="../media/image13.jpg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12.jpg"/><Relationship Id="rId4" Type="http://schemas.openxmlformats.org/officeDocument/2006/relationships/diagramLayout" Target="../diagrams/layout4.xml"/><Relationship Id="rId9" Type="http://schemas.openxmlformats.org/officeDocument/2006/relationships/image" Target="../media/image1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11" Type="http://schemas.openxmlformats.org/officeDocument/2006/relationships/image" Target="../media/image17.jpeg"/><Relationship Id="rId5" Type="http://schemas.openxmlformats.org/officeDocument/2006/relationships/diagramQuickStyle" Target="../diagrams/quickStyle5.xml"/><Relationship Id="rId10" Type="http://schemas.openxmlformats.org/officeDocument/2006/relationships/image" Target="../media/image16.jpg"/><Relationship Id="rId4" Type="http://schemas.openxmlformats.org/officeDocument/2006/relationships/diagramLayout" Target="../diagrams/layout5.xml"/><Relationship Id="rId9" Type="http://schemas.openxmlformats.org/officeDocument/2006/relationships/image" Target="../media/image15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10" Type="http://schemas.openxmlformats.org/officeDocument/2006/relationships/image" Target="../media/image20.jpg"/><Relationship Id="rId4" Type="http://schemas.openxmlformats.org/officeDocument/2006/relationships/diagramLayout" Target="../diagrams/layout6.xml"/><Relationship Id="rId9" Type="http://schemas.openxmlformats.org/officeDocument/2006/relationships/image" Target="../media/image1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10" Type="http://schemas.openxmlformats.org/officeDocument/2006/relationships/image" Target="../media/image23.jpeg"/><Relationship Id="rId4" Type="http://schemas.openxmlformats.org/officeDocument/2006/relationships/diagramLayout" Target="../diagrams/layout7.xml"/><Relationship Id="rId9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openxmlformats.org/officeDocument/2006/relationships/image" Target="../media/image27.jpg"/><Relationship Id="rId5" Type="http://schemas.openxmlformats.org/officeDocument/2006/relationships/diagramQuickStyle" Target="../diagrams/quickStyle8.xml"/><Relationship Id="rId10" Type="http://schemas.openxmlformats.org/officeDocument/2006/relationships/image" Target="../media/image26.jpeg"/><Relationship Id="rId4" Type="http://schemas.openxmlformats.org/officeDocument/2006/relationships/diagramLayout" Target="../diagrams/layout8.xml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78" b="98489" l="12867" r="875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50261">
            <a:off x="1837827" y="603765"/>
            <a:ext cx="8699008" cy="652425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822232991"/>
              </p:ext>
            </p:extLst>
          </p:nvPr>
        </p:nvGraphicFramePr>
        <p:xfrm>
          <a:off x="192947" y="7687"/>
          <a:ext cx="11842534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3910852" y="3601782"/>
            <a:ext cx="4370295" cy="528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chemeClr val="bg1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Ф</a:t>
            </a:r>
            <a:r>
              <a:rPr lang="ru-RU" sz="2800" b="1" smtClean="0">
                <a:solidFill>
                  <a:schemeClr val="bg1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ИЗМИНУТКИ</a:t>
            </a:r>
            <a:endParaRPr lang="ru-RU" sz="2800" b="1" dirty="0">
              <a:solidFill>
                <a:schemeClr val="bg1"/>
              </a:solidFill>
              <a:effectLst/>
              <a:latin typeface="Comic Sans MS" panose="030F0702030302020204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2086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2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78017" y="8999"/>
            <a:ext cx="63201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«Массаж лица»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91" y="152886"/>
            <a:ext cx="3327769" cy="346437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705" y="152886"/>
            <a:ext cx="3211228" cy="345406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1191" y="3169009"/>
            <a:ext cx="3281084" cy="346437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2713" y="3169009"/>
            <a:ext cx="3327769" cy="346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02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963460950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489" y="836222"/>
            <a:ext cx="5893736" cy="591622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22611" y="-100329"/>
            <a:ext cx="105693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«Упражнения на внимание»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5127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902384" y="0"/>
            <a:ext cx="83872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«Мимические упражнения»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157" y="1417463"/>
            <a:ext cx="2996834" cy="3200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661" y="1965267"/>
            <a:ext cx="2996834" cy="32004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51" y="827472"/>
            <a:ext cx="2996834" cy="32004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2495" y="2460088"/>
            <a:ext cx="2996834" cy="316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95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117005" y="2693005"/>
            <a:ext cx="822693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dirty="0">
                <a:solidFill>
                  <a:schemeClr val="tx2"/>
                </a:solidFill>
                <a:latin typeface="Comic Sans MS" panose="030F0702030302020204" pitchFamily="66" charset="0"/>
              </a:rPr>
              <a:t>СПАСИБО ЗА </a:t>
            </a:r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ВНИМАНИЕ</a:t>
            </a:r>
            <a:r>
              <a:rPr lang="ru-RU" sz="4800" dirty="0">
                <a:solidFill>
                  <a:schemeClr val="tx2"/>
                </a:solidFill>
                <a:latin typeface="Comic Sans MS" panose="030F0702030302020204" pitchFamily="66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9180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472018" y="2097741"/>
            <a:ext cx="72479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Физминутки</a:t>
            </a:r>
            <a:r>
              <a:rPr lang="ru-RU" sz="3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-это прекрасное средство переключить детей на другой вид деятельности и повысить их работоспособность.</a:t>
            </a:r>
          </a:p>
          <a:p>
            <a:pPr algn="ctr"/>
            <a:r>
              <a:rPr lang="ru-RU" sz="32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Физминутки</a:t>
            </a:r>
            <a:r>
              <a:rPr lang="ru-RU" sz="32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-это весело, полезно и интересно.</a:t>
            </a:r>
          </a:p>
        </p:txBody>
      </p:sp>
    </p:spTree>
    <p:extLst>
      <p:ext uri="{BB962C8B-B14F-4D97-AF65-F5344CB8AC3E}">
        <p14:creationId xmlns:p14="http://schemas.microsoft.com/office/powerpoint/2010/main" val="277368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72" y="760035"/>
            <a:ext cx="2540374" cy="23297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909" y="1162370"/>
            <a:ext cx="2540374" cy="23040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846" y="1662568"/>
            <a:ext cx="2540374" cy="2277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274" y="2003137"/>
            <a:ext cx="2612090" cy="2277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32" y="3712405"/>
            <a:ext cx="2599204" cy="230400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315" y="4139336"/>
            <a:ext cx="2540374" cy="22888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306" y="4508925"/>
            <a:ext cx="2497234" cy="228887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0522" y="-70962"/>
            <a:ext cx="11190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«Двигательно-речевая </a:t>
            </a:r>
            <a:r>
              <a:rPr lang="ru-RU" sz="48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физминутка</a:t>
            </a:r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861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099" y="764542"/>
            <a:ext cx="3810000" cy="2857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40" y="764542"/>
            <a:ext cx="3810000" cy="2857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3815601"/>
            <a:ext cx="3810000" cy="285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815601"/>
            <a:ext cx="3810000" cy="28575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38175" y="-66455"/>
            <a:ext cx="11093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«Общеразвивающие упражнения»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3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8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202172" y="-113078"/>
            <a:ext cx="579197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«Подвижная игра»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165" y="2436971"/>
            <a:ext cx="3119195" cy="27670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19" y="2301069"/>
            <a:ext cx="3119195" cy="27748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969" y="781654"/>
            <a:ext cx="5383841" cy="30388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8560" y="3947953"/>
            <a:ext cx="3119195" cy="277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15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71952369"/>
              </p:ext>
            </p:extLst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45" y="1073043"/>
            <a:ext cx="3962400" cy="293145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796988" y="0"/>
            <a:ext cx="65524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«Игра-подражание»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889" y="1247853"/>
            <a:ext cx="4093093" cy="29314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0489" y="3316218"/>
            <a:ext cx="3962400" cy="2939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24" y="1081095"/>
            <a:ext cx="3546100" cy="3263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3748" y="3005323"/>
            <a:ext cx="3546100" cy="32630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736" y="1966142"/>
            <a:ext cx="3546100" cy="326308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23049" y="0"/>
            <a:ext cx="107262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«Гимнастика </a:t>
            </a:r>
            <a:r>
              <a:rPr lang="ru-RU" sz="4800" dirty="0">
                <a:solidFill>
                  <a:schemeClr val="tx2"/>
                </a:solidFill>
                <a:latin typeface="Comic Sans MS" panose="030F0702030302020204" pitchFamily="66" charset="0"/>
              </a:rPr>
              <a:t>для отдельных частей </a:t>
            </a:r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тела»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80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29" y="931691"/>
            <a:ext cx="3787588" cy="25011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965" y="3930386"/>
            <a:ext cx="3787588" cy="25011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23" y="3948509"/>
            <a:ext cx="3704730" cy="24649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339723" y="43934"/>
            <a:ext cx="824777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«Танцевальные движения»</a:t>
            </a:r>
            <a:endParaRPr lang="ru-RU" sz="4800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994" y="931691"/>
            <a:ext cx="3697941" cy="250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Фон презентации градиент Изображения – скачать бесплатно на Freepi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88"/>
            <a:ext cx="12192000" cy="6850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Схема 7"/>
          <p:cNvGraphicFramePr/>
          <p:nvPr>
            <p:extLst/>
          </p:nvPr>
        </p:nvGraphicFramePr>
        <p:xfrm>
          <a:off x="192947" y="7687"/>
          <a:ext cx="11895588" cy="1071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556" y="1040786"/>
            <a:ext cx="5786157" cy="56074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08729" y="0"/>
            <a:ext cx="7839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«Гимнастика для рук»</a:t>
            </a:r>
            <a:endParaRPr lang="ru-RU" sz="48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188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90</Words>
  <Application>Microsoft Office PowerPoint</Application>
  <PresentationFormat>Широкоэкранный</PresentationFormat>
  <Paragraphs>17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Валерий Алексеев</cp:lastModifiedBy>
  <cp:revision>32</cp:revision>
  <dcterms:created xsi:type="dcterms:W3CDTF">2024-03-22T10:46:38Z</dcterms:created>
  <dcterms:modified xsi:type="dcterms:W3CDTF">2024-03-24T10:29:09Z</dcterms:modified>
</cp:coreProperties>
</file>